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Sora SemiBold"/>
      <p:regular r:id="rId23"/>
      <p:bold r:id="rId24"/>
    </p:embeddedFont>
    <p:embeddedFont>
      <p:font typeface="IBM Plex Sans Medium"/>
      <p:regular r:id="rId25"/>
      <p:bold r:id="rId26"/>
      <p:italic r:id="rId27"/>
      <p:boldItalic r:id="rId28"/>
    </p:embeddedFont>
    <p:embeddedFont>
      <p:font typeface="Sora Light"/>
      <p:regular r:id="rId29"/>
      <p:bold r:id="rId30"/>
    </p:embeddedFont>
    <p:embeddedFont>
      <p:font typeface="Sora ExtraLight"/>
      <p:regular r:id="rId31"/>
      <p:bold r:id="rId32"/>
    </p:embeddedFont>
    <p:embeddedFont>
      <p:font typeface="Sora"/>
      <p:regular r:id="rId33"/>
      <p:bold r:id="rId34"/>
    </p:embeddedFont>
    <p:embeddedFont>
      <p:font typeface="Sora Medium"/>
      <p:regular r:id="rId35"/>
      <p:bold r:id="rId36"/>
    </p:embeddedFont>
    <p:embeddedFont>
      <p:font typeface="IBM Plex Sans SemiBol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raExtraLight-regular.fntdata"/><Relationship Id="rId30" Type="http://schemas.openxmlformats.org/officeDocument/2006/relationships/font" Target="fonts/SoraLight-bold.fntdata"/><Relationship Id="rId33" Type="http://schemas.openxmlformats.org/officeDocument/2006/relationships/font" Target="fonts/Sora-regular.fntdata"/><Relationship Id="rId32" Type="http://schemas.openxmlformats.org/officeDocument/2006/relationships/font" Target="fonts/SoraExtraLight-bold.fntdata"/><Relationship Id="rId35" Type="http://schemas.openxmlformats.org/officeDocument/2006/relationships/font" Target="fonts/SoraMedium-regular.fntdata"/><Relationship Id="rId34" Type="http://schemas.openxmlformats.org/officeDocument/2006/relationships/font" Target="fonts/Sora-bold.fntdata"/><Relationship Id="rId37" Type="http://schemas.openxmlformats.org/officeDocument/2006/relationships/font" Target="fonts/IBMPlexSansSemiBold-regular.fntdata"/><Relationship Id="rId36" Type="http://schemas.openxmlformats.org/officeDocument/2006/relationships/font" Target="fonts/SoraMedium-bold.fntdata"/><Relationship Id="rId39" Type="http://schemas.openxmlformats.org/officeDocument/2006/relationships/font" Target="fonts/IBMPlexSansSemiBold-italic.fntdata"/><Relationship Id="rId38" Type="http://schemas.openxmlformats.org/officeDocument/2006/relationships/font" Target="fonts/IBMPlexSansSemiBold-bold.fntdata"/><Relationship Id="rId20" Type="http://schemas.openxmlformats.org/officeDocument/2006/relationships/font" Target="fonts/IBMPlexSans-bold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SoraSemiBold-bold.fntdata"/><Relationship Id="rId23" Type="http://schemas.openxmlformats.org/officeDocument/2006/relationships/font" Target="fonts/SoraSemiBold-regular.fntdata"/><Relationship Id="rId26" Type="http://schemas.openxmlformats.org/officeDocument/2006/relationships/font" Target="fonts/IBMPlexSansMedium-bold.fntdata"/><Relationship Id="rId25" Type="http://schemas.openxmlformats.org/officeDocument/2006/relationships/font" Target="fonts/IBMPlexSansMedium-regular.fntdata"/><Relationship Id="rId28" Type="http://schemas.openxmlformats.org/officeDocument/2006/relationships/font" Target="fonts/IBMPlexSansMedium-boldItalic.fntdata"/><Relationship Id="rId27" Type="http://schemas.openxmlformats.org/officeDocument/2006/relationships/font" Target="fonts/IBMPlexSansMedium-italic.fntdata"/><Relationship Id="rId29" Type="http://schemas.openxmlformats.org/officeDocument/2006/relationships/font" Target="fonts/SoraLigh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IBMPlexSans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9e42eeca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9e42eeca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9f3f974cb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9f3f974cb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9e42eecab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9e42eecab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9f3f974cb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9f3f974cb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9e42eecab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9e42eeca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9e42eecab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9e42eecab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9e42eecab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9e42eecab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9f3f974cb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9f3f974cb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9e42eecab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9e42eecab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9f3f974c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9f3f974c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9f3f974cb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9f3f974cb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9f3f974cb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39f3f974cb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8" name="Google Shape;11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09" name="Google Shape;20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6" name="Google Shape;28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0" name="Google Shape;29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2" name="Google Shape;36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2" name="Google Shape;37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5" name="Google Shape;37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4" name="Google Shape;38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5" name="Google Shape;46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8" name="Google Shape;53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9" name="Google Shape;59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7" name="Google Shape;63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7" name="Google Shape;65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4" name="Google Shape;68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0" name="Google Shape;72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0" name="Google Shape;760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61" name="Google Shape;76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2" name="Google Shape;76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3" name="Google Shape;76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7" name="Google Shape;76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0" name="Google Shape;77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1" name="Google Shape;77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2" name="Google Shape;77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4" name="Google Shape;77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5" name="Google Shape;77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6" name="Google Shape;77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1" name="Google Shape;781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5" name="Google Shape;785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4" name="Google Shape;794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8" name="Google Shape;79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9" name="Google Shape;79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0" name="Google Shape;80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3" name="Google Shape;80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4" name="Google Shape;80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5" name="Google Shape;80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9" name="Google Shape;80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0" name="Google Shape;81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1" name="Google Shape;81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4" name="Google Shape;81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5" name="Google Shape;81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6" name="Google Shape;81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9" name="Google Shape;81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20" name="Google Shape;82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1" name="Google Shape;821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4" name="Google Shape;824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5" name="Google Shape;825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1" name="Google Shape;831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4" name="Google Shape;83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9" name="Google Shape;83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2" name="Google Shape;84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8" name="Google Shape;84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3" name="Google Shape;85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4" name="Google Shape;85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0" name="Google Shape;860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5" name="Google Shape;865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9" name="Google Shape;869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2" name="Google Shape;872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8" name="Google Shape;878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1" name="Google Shape;881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" name="Google Shape;891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3" name="Google Shape;893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6" name="Google Shape;896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9" name="Google Shape;899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4" name="Google Shape;904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7" name="Google Shape;907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0" name="Google Shape;910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2" name="Google Shape;9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3" name="Google Shape;913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5" name="Google Shape;915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5" name="Google Shape;925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6" name="Google Shape;926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vXls1KTtwNHRR6YuPSuFZGrtGkmr4q0N/view" TargetMode="External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3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Web-scraping the Serengeti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4" name="Google Shape;934;p63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To assist with remote sensing SAR animal-tracking research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35" name="Google Shape;9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50" y="293525"/>
            <a:ext cx="2942725" cy="227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050" y="228600"/>
            <a:ext cx="4689020" cy="26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176" y="394298"/>
            <a:ext cx="2942725" cy="230617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63"/>
          <p:cNvSpPr txBox="1"/>
          <p:nvPr>
            <p:ph idx="1" type="subTitle"/>
          </p:nvPr>
        </p:nvSpPr>
        <p:spPr>
          <a:xfrm>
            <a:off x="7461250" y="4683725"/>
            <a:ext cx="15957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November 3, 2025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2"/>
          <p:cNvSpPr txBox="1"/>
          <p:nvPr>
            <p:ph type="title"/>
          </p:nvPr>
        </p:nvSpPr>
        <p:spPr>
          <a:xfrm>
            <a:off x="3720025" y="1709075"/>
            <a:ext cx="19689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ans Medium"/>
              <a:buAutoNum type="arabicPeriod"/>
            </a:pPr>
            <a:r>
              <a:rPr lang="en" sz="1100">
                <a:latin typeface="IBM Plex Sans Medium"/>
                <a:ea typeface="IBM Plex Sans Medium"/>
                <a:cs typeface="IBM Plex Sans Medium"/>
                <a:sym typeface="IBM Plex Sans Medium"/>
              </a:rPr>
              <a:t>Verifying beginning to end of pipeline all within the dashboard</a:t>
            </a:r>
            <a:endParaRPr sz="11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ans Medium"/>
              <a:buAutoNum type="arabicPeriod"/>
            </a:pPr>
            <a:r>
              <a:rPr lang="en" sz="1100">
                <a:latin typeface="IBM Plex Sans Medium"/>
                <a:ea typeface="IBM Plex Sans Medium"/>
                <a:cs typeface="IBM Plex Sans Medium"/>
                <a:sym typeface="IBM Plex Sans Medium"/>
              </a:rPr>
              <a:t>Test on different machines</a:t>
            </a:r>
            <a:endParaRPr sz="11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Sans Medium"/>
              <a:buAutoNum type="arabicPeriod"/>
            </a:pPr>
            <a:r>
              <a:rPr lang="en" sz="1100">
                <a:latin typeface="IBM Plex Sans Medium"/>
                <a:ea typeface="IBM Plex Sans Medium"/>
                <a:cs typeface="IBM Plex Sans Medium"/>
                <a:sym typeface="IBM Plex Sans Medium"/>
              </a:rPr>
              <a:t>Formats are usable in GIS software</a:t>
            </a:r>
            <a:endParaRPr sz="9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59" name="Google Shape;1059;p72"/>
          <p:cNvSpPr txBox="1"/>
          <p:nvPr>
            <p:ph idx="2" type="title"/>
          </p:nvPr>
        </p:nvSpPr>
        <p:spPr>
          <a:xfrm>
            <a:off x="5640000" y="1709075"/>
            <a:ext cx="33600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Handle: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IBM Plex Sans Medium"/>
              <a:buChar char="●"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Addition of new species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Sans Medium"/>
              <a:buChar char="●"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Addition of new animals (collars)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Failsafes: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IBM Plex Sans Medium"/>
              <a:buChar char="●"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Website is down or html-formatting changes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Sans Medium"/>
              <a:buChar char="○"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Warning displayed on dashboard so trusted users can update code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Sans Medium"/>
              <a:buChar char="●"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Database fails to be updated in 3-month window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Sans Medium"/>
              <a:buChar char="○"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Creating of clearly “dummy” data to ensure tools function, but that analysis by researchers is well-informed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0" name="Google Shape;1060;p72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Validation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72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our project addresses this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2"/>
          <p:cNvSpPr/>
          <p:nvPr/>
        </p:nvSpPr>
        <p:spPr>
          <a:xfrm flipH="1" rot="10800000">
            <a:off x="3820750" y="1627625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3"/>
          <p:cNvSpPr txBox="1"/>
          <p:nvPr>
            <p:ph idx="1" type="subTitle"/>
          </p:nvPr>
        </p:nvSpPr>
        <p:spPr>
          <a:xfrm>
            <a:off x="278850" y="2976125"/>
            <a:ext cx="1387800" cy="13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Week 1 (This week)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latin typeface="Sora"/>
                <a:ea typeface="Sora"/>
                <a:cs typeface="Sora"/>
                <a:sym typeface="Sora"/>
              </a:rPr>
              <a:t>Web Scraping</a:t>
            </a:r>
            <a:endParaRPr b="1" sz="1000">
              <a:latin typeface="Sora"/>
              <a:ea typeface="Sora"/>
              <a:cs typeface="Sora"/>
              <a:sym typeface="Sora"/>
            </a:endParaRPr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Positions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Associated species</a:t>
            </a:r>
            <a:endParaRPr sz="1000"/>
          </a:p>
        </p:txBody>
      </p:sp>
      <p:sp>
        <p:nvSpPr>
          <p:cNvPr id="1068" name="Google Shape;1068;p73"/>
          <p:cNvSpPr txBox="1"/>
          <p:nvPr>
            <p:ph idx="5" type="subTitle"/>
          </p:nvPr>
        </p:nvSpPr>
        <p:spPr>
          <a:xfrm>
            <a:off x="4597200" y="1993200"/>
            <a:ext cx="14835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Week 4 (Thanksgiving)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Testing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Minor UI adjustments</a:t>
            </a:r>
            <a:endParaRPr sz="1000"/>
          </a:p>
        </p:txBody>
      </p:sp>
      <p:sp>
        <p:nvSpPr>
          <p:cNvPr id="1069" name="Google Shape;1069;p73"/>
          <p:cNvSpPr txBox="1"/>
          <p:nvPr>
            <p:ph idx="6" type="subTitle"/>
          </p:nvPr>
        </p:nvSpPr>
        <p:spPr>
          <a:xfrm>
            <a:off x="6031950" y="1649100"/>
            <a:ext cx="14835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Week 5</a:t>
            </a:r>
            <a:endParaRPr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ora"/>
                <a:ea typeface="Sora"/>
                <a:cs typeface="Sora"/>
                <a:sym typeface="Sora"/>
              </a:rPr>
              <a:t>Documentation</a:t>
            </a:r>
            <a:endParaRPr b="1" sz="10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Sora"/>
                <a:ea typeface="Sora"/>
                <a:cs typeface="Sora"/>
                <a:sym typeface="Sora"/>
              </a:rPr>
              <a:t>Dashboard options expansion</a:t>
            </a:r>
            <a:endParaRPr b="1" sz="10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0" name="Google Shape;1070;p73"/>
          <p:cNvSpPr txBox="1"/>
          <p:nvPr>
            <p:ph idx="7" type="subTitle"/>
          </p:nvPr>
        </p:nvSpPr>
        <p:spPr>
          <a:xfrm>
            <a:off x="7473750" y="1277950"/>
            <a:ext cx="1387800" cy="16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Deliverable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Link to public repo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Downloadable, deployable dashboard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71" name="Google Shape;1071;p7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Week 2</a:t>
            </a:r>
            <a:endParaRPr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1000">
                <a:latin typeface="Sora"/>
                <a:ea typeface="Sora"/>
                <a:cs typeface="Sora"/>
                <a:sym typeface="Sora"/>
              </a:rPr>
              <a:t>Database </a:t>
            </a:r>
            <a:endParaRPr b="1" sz="10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2" name="Google Shape;1072;p7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Week 3</a:t>
            </a:r>
            <a:endParaRPr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>
                <a:latin typeface="Sora"/>
                <a:ea typeface="Sora"/>
                <a:cs typeface="Sora"/>
                <a:sym typeface="Sora"/>
              </a:rPr>
              <a:t>Skeleton Dashboard </a:t>
            </a:r>
            <a:endParaRPr b="1" sz="10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Dash by Plotly (local)</a:t>
            </a:r>
            <a:endParaRPr sz="1000"/>
          </a:p>
        </p:txBody>
      </p:sp>
      <p:sp>
        <p:nvSpPr>
          <p:cNvPr id="1073" name="Google Shape;1073;p73"/>
          <p:cNvSpPr txBox="1"/>
          <p:nvPr>
            <p:ph idx="2" type="title"/>
          </p:nvPr>
        </p:nvSpPr>
        <p:spPr>
          <a:xfrm>
            <a:off x="115025" y="502775"/>
            <a:ext cx="5400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sp>
        <p:nvSpPr>
          <p:cNvPr id="1074" name="Google Shape;1074;p73"/>
          <p:cNvSpPr/>
          <p:nvPr/>
        </p:nvSpPr>
        <p:spPr>
          <a:xfrm>
            <a:off x="750" y="2943425"/>
            <a:ext cx="1669500" cy="3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5" name="Google Shape;1075;p73"/>
          <p:cNvSpPr/>
          <p:nvPr/>
        </p:nvSpPr>
        <p:spPr>
          <a:xfrm>
            <a:off x="1713600" y="2556600"/>
            <a:ext cx="1395000" cy="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6" name="Google Shape;1076;p73"/>
          <p:cNvSpPr/>
          <p:nvPr/>
        </p:nvSpPr>
        <p:spPr>
          <a:xfrm>
            <a:off x="3151800" y="2273950"/>
            <a:ext cx="1395000" cy="3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7" name="Google Shape;1077;p73"/>
          <p:cNvSpPr/>
          <p:nvPr/>
        </p:nvSpPr>
        <p:spPr>
          <a:xfrm>
            <a:off x="4593600" y="1960500"/>
            <a:ext cx="1395000" cy="3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8" name="Google Shape;1078;p73"/>
          <p:cNvSpPr/>
          <p:nvPr/>
        </p:nvSpPr>
        <p:spPr>
          <a:xfrm>
            <a:off x="6028350" y="1616400"/>
            <a:ext cx="1395000" cy="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9" name="Google Shape;1079;p73"/>
          <p:cNvSpPr/>
          <p:nvPr/>
        </p:nvSpPr>
        <p:spPr>
          <a:xfrm>
            <a:off x="7473750" y="1245250"/>
            <a:ext cx="1669500" cy="3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Questions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5" name="Google Shape;1085;p74"/>
          <p:cNvSpPr txBox="1"/>
          <p:nvPr>
            <p:ph idx="1" type="subTitle"/>
          </p:nvPr>
        </p:nvSpPr>
        <p:spPr>
          <a:xfrm>
            <a:off x="7461250" y="4683725"/>
            <a:ext cx="15957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November 3, 2025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86" name="Google Shape;10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50" y="293525"/>
            <a:ext cx="2942725" cy="227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050" y="228600"/>
            <a:ext cx="4689020" cy="26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176" y="394298"/>
            <a:ext cx="2942725" cy="230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4"/>
          <p:cNvSpPr txBox="1"/>
          <p:nvPr>
            <p:ph idx="3" type="title"/>
          </p:nvPr>
        </p:nvSpPr>
        <p:spPr>
          <a:xfrm>
            <a:off x="115025" y="471075"/>
            <a:ext cx="39417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44" name="Google Shape;944;p64"/>
          <p:cNvSpPr txBox="1"/>
          <p:nvPr>
            <p:ph idx="5" type="subTitle"/>
          </p:nvPr>
        </p:nvSpPr>
        <p:spPr>
          <a:xfrm>
            <a:off x="3154650" y="2790800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6</a:t>
            </a:r>
            <a:r>
              <a:rPr lang="en" sz="1600"/>
              <a:t>.</a:t>
            </a:r>
            <a:endParaRPr sz="1600"/>
          </a:p>
        </p:txBody>
      </p:sp>
      <p:sp>
        <p:nvSpPr>
          <p:cNvPr id="945" name="Google Shape;945;p64"/>
          <p:cNvSpPr txBox="1"/>
          <p:nvPr>
            <p:ph idx="6" type="subTitle"/>
          </p:nvPr>
        </p:nvSpPr>
        <p:spPr>
          <a:xfrm>
            <a:off x="3610425" y="24196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Human involvement</a:t>
            </a:r>
            <a:endParaRPr b="1" sz="1400"/>
          </a:p>
        </p:txBody>
      </p:sp>
      <p:sp>
        <p:nvSpPr>
          <p:cNvPr id="946" name="Google Shape;946;p64"/>
          <p:cNvSpPr txBox="1"/>
          <p:nvPr>
            <p:ph idx="7" type="subTitle"/>
          </p:nvPr>
        </p:nvSpPr>
        <p:spPr>
          <a:xfrm>
            <a:off x="3154650" y="2374837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</a:t>
            </a:r>
            <a:r>
              <a:rPr lang="en" sz="1600"/>
              <a:t>.</a:t>
            </a:r>
            <a:endParaRPr sz="1600"/>
          </a:p>
        </p:txBody>
      </p:sp>
      <p:sp>
        <p:nvSpPr>
          <p:cNvPr id="947" name="Google Shape;947;p64"/>
          <p:cNvSpPr txBox="1"/>
          <p:nvPr>
            <p:ph idx="8" type="subTitle"/>
          </p:nvPr>
        </p:nvSpPr>
        <p:spPr>
          <a:xfrm>
            <a:off x="3610425" y="1928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Automation of the task</a:t>
            </a:r>
            <a:endParaRPr b="1" sz="1400"/>
          </a:p>
        </p:txBody>
      </p:sp>
      <p:sp>
        <p:nvSpPr>
          <p:cNvPr id="948" name="Google Shape;948;p64"/>
          <p:cNvSpPr txBox="1"/>
          <p:nvPr>
            <p:ph idx="9" type="subTitle"/>
          </p:nvPr>
        </p:nvSpPr>
        <p:spPr>
          <a:xfrm>
            <a:off x="3154650" y="1883437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</a:t>
            </a:r>
            <a:r>
              <a:rPr lang="en" sz="1600"/>
              <a:t>.</a:t>
            </a:r>
            <a:endParaRPr sz="1600"/>
          </a:p>
        </p:txBody>
      </p:sp>
      <p:sp>
        <p:nvSpPr>
          <p:cNvPr id="949" name="Google Shape;949;p64"/>
          <p:cNvSpPr txBox="1"/>
          <p:nvPr>
            <p:ph idx="13" type="subTitle"/>
          </p:nvPr>
        </p:nvSpPr>
        <p:spPr>
          <a:xfrm>
            <a:off x="3610425" y="108978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Problem / Research</a:t>
            </a:r>
            <a:endParaRPr b="1" sz="1400"/>
          </a:p>
        </p:txBody>
      </p:sp>
      <p:sp>
        <p:nvSpPr>
          <p:cNvPr id="950" name="Google Shape;950;p64"/>
          <p:cNvSpPr txBox="1"/>
          <p:nvPr>
            <p:ph idx="14" type="subTitle"/>
          </p:nvPr>
        </p:nvSpPr>
        <p:spPr>
          <a:xfrm>
            <a:off x="3154650" y="1044987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</a:t>
            </a:r>
            <a:r>
              <a:rPr lang="en" sz="1600"/>
              <a:t>.</a:t>
            </a:r>
            <a:endParaRPr sz="1600"/>
          </a:p>
        </p:txBody>
      </p:sp>
      <p:sp>
        <p:nvSpPr>
          <p:cNvPr id="951" name="Google Shape;951;p64"/>
          <p:cNvSpPr txBox="1"/>
          <p:nvPr>
            <p:ph idx="15" type="subTitle"/>
          </p:nvPr>
        </p:nvSpPr>
        <p:spPr>
          <a:xfrm>
            <a:off x="3610425" y="680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Meet the team</a:t>
            </a:r>
            <a:endParaRPr b="1" sz="1400"/>
          </a:p>
        </p:txBody>
      </p:sp>
      <p:sp>
        <p:nvSpPr>
          <p:cNvPr id="952" name="Google Shape;952;p64"/>
          <p:cNvSpPr txBox="1"/>
          <p:nvPr>
            <p:ph idx="16" type="subTitle"/>
          </p:nvPr>
        </p:nvSpPr>
        <p:spPr>
          <a:xfrm>
            <a:off x="3154650" y="636062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</a:t>
            </a:r>
            <a:r>
              <a:rPr lang="en" sz="1600"/>
              <a:t>.</a:t>
            </a:r>
            <a:endParaRPr sz="1600"/>
          </a:p>
        </p:txBody>
      </p:sp>
      <p:sp>
        <p:nvSpPr>
          <p:cNvPr id="953" name="Google Shape;953;p64"/>
          <p:cNvSpPr txBox="1"/>
          <p:nvPr>
            <p:ph idx="1" type="subTitle"/>
          </p:nvPr>
        </p:nvSpPr>
        <p:spPr>
          <a:xfrm>
            <a:off x="3610425" y="33249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Validation</a:t>
            </a:r>
            <a:endParaRPr b="1" sz="1400"/>
          </a:p>
        </p:txBody>
      </p:sp>
      <p:sp>
        <p:nvSpPr>
          <p:cNvPr id="954" name="Google Shape;954;p64"/>
          <p:cNvSpPr txBox="1"/>
          <p:nvPr>
            <p:ph idx="2" type="subTitle"/>
          </p:nvPr>
        </p:nvSpPr>
        <p:spPr>
          <a:xfrm>
            <a:off x="3154650" y="3280150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</a:t>
            </a:r>
            <a:r>
              <a:rPr lang="en" sz="1600"/>
              <a:t>.</a:t>
            </a:r>
            <a:endParaRPr sz="1600"/>
          </a:p>
        </p:txBody>
      </p:sp>
      <p:sp>
        <p:nvSpPr>
          <p:cNvPr id="955" name="Google Shape;955;p64"/>
          <p:cNvSpPr txBox="1"/>
          <p:nvPr>
            <p:ph idx="4" type="subTitle"/>
          </p:nvPr>
        </p:nvSpPr>
        <p:spPr>
          <a:xfrm>
            <a:off x="3610425" y="283560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Reproducibility</a:t>
            </a:r>
            <a:endParaRPr b="1" sz="1400"/>
          </a:p>
        </p:txBody>
      </p:sp>
      <p:sp>
        <p:nvSpPr>
          <p:cNvPr id="956" name="Google Shape;956;p64"/>
          <p:cNvSpPr txBox="1"/>
          <p:nvPr>
            <p:ph idx="13" type="subTitle"/>
          </p:nvPr>
        </p:nvSpPr>
        <p:spPr>
          <a:xfrm>
            <a:off x="3610425" y="15147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Our solution</a:t>
            </a:r>
            <a:endParaRPr b="1" sz="1400"/>
          </a:p>
        </p:txBody>
      </p:sp>
      <p:sp>
        <p:nvSpPr>
          <p:cNvPr id="957" name="Google Shape;957;p64"/>
          <p:cNvSpPr txBox="1"/>
          <p:nvPr>
            <p:ph idx="14" type="subTitle"/>
          </p:nvPr>
        </p:nvSpPr>
        <p:spPr>
          <a:xfrm>
            <a:off x="3154650" y="1458462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</a:t>
            </a:r>
            <a:r>
              <a:rPr lang="en" sz="1600"/>
              <a:t>.</a:t>
            </a:r>
            <a:endParaRPr sz="1600"/>
          </a:p>
        </p:txBody>
      </p:sp>
      <p:sp>
        <p:nvSpPr>
          <p:cNvPr id="958" name="Google Shape;958;p64"/>
          <p:cNvSpPr txBox="1"/>
          <p:nvPr>
            <p:ph idx="1" type="subTitle"/>
          </p:nvPr>
        </p:nvSpPr>
        <p:spPr>
          <a:xfrm>
            <a:off x="3610425" y="378192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Timeline</a:t>
            </a:r>
            <a:endParaRPr b="1" sz="1400"/>
          </a:p>
        </p:txBody>
      </p:sp>
      <p:sp>
        <p:nvSpPr>
          <p:cNvPr id="959" name="Google Shape;959;p64"/>
          <p:cNvSpPr txBox="1"/>
          <p:nvPr>
            <p:ph idx="2" type="subTitle"/>
          </p:nvPr>
        </p:nvSpPr>
        <p:spPr>
          <a:xfrm>
            <a:off x="3154650" y="3737125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8</a:t>
            </a:r>
            <a:r>
              <a:rPr lang="en" sz="1600"/>
              <a:t>.</a:t>
            </a:r>
            <a:endParaRPr sz="1600"/>
          </a:p>
        </p:txBody>
      </p:sp>
      <p:sp>
        <p:nvSpPr>
          <p:cNvPr id="960" name="Google Shape;960;p64"/>
          <p:cNvSpPr txBox="1"/>
          <p:nvPr>
            <p:ph idx="1" type="subTitle"/>
          </p:nvPr>
        </p:nvSpPr>
        <p:spPr>
          <a:xfrm>
            <a:off x="3610425" y="419410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Questions</a:t>
            </a:r>
            <a:endParaRPr b="1" sz="1400"/>
          </a:p>
        </p:txBody>
      </p:sp>
      <p:sp>
        <p:nvSpPr>
          <p:cNvPr id="961" name="Google Shape;961;p64"/>
          <p:cNvSpPr txBox="1"/>
          <p:nvPr>
            <p:ph idx="2" type="subTitle"/>
          </p:nvPr>
        </p:nvSpPr>
        <p:spPr>
          <a:xfrm>
            <a:off x="3154650" y="4149300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</a:t>
            </a: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5"/>
          <p:cNvSpPr/>
          <p:nvPr/>
        </p:nvSpPr>
        <p:spPr>
          <a:xfrm rot="1181745">
            <a:off x="3565253" y="751191"/>
            <a:ext cx="2013499" cy="1991018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7" name="Google Shape;967;p65"/>
          <p:cNvSpPr/>
          <p:nvPr/>
        </p:nvSpPr>
        <p:spPr>
          <a:xfrm rot="9649294">
            <a:off x="-1341325" y="856718"/>
            <a:ext cx="4949603" cy="1779974"/>
          </a:xfrm>
          <a:prstGeom prst="chord">
            <a:avLst>
              <a:gd fmla="val 2548532" name="adj1"/>
              <a:gd fmla="val 19993265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8" name="Google Shape;968;p65"/>
          <p:cNvSpPr/>
          <p:nvPr/>
        </p:nvSpPr>
        <p:spPr>
          <a:xfrm rot="748054">
            <a:off x="393745" y="1246154"/>
            <a:ext cx="3226691" cy="1216883"/>
          </a:xfrm>
          <a:prstGeom prst="flowChartConnecto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9" name="Google Shape;969;p65"/>
          <p:cNvSpPr/>
          <p:nvPr/>
        </p:nvSpPr>
        <p:spPr>
          <a:xfrm flipH="1" rot="10800000">
            <a:off x="6153225" y="2339050"/>
            <a:ext cx="713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0" name="Google Shape;970;p65"/>
          <p:cNvSpPr/>
          <p:nvPr/>
        </p:nvSpPr>
        <p:spPr>
          <a:xfrm flipH="1">
            <a:off x="1158450" y="1403425"/>
            <a:ext cx="2799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1" name="Google Shape;971;p65"/>
          <p:cNvSpPr/>
          <p:nvPr/>
        </p:nvSpPr>
        <p:spPr>
          <a:xfrm flipH="1">
            <a:off x="1158450" y="1549150"/>
            <a:ext cx="2799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Businessman using computer in office " id="972" name="Google Shape;972;p65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37282" l="22423" r="37734" t="36144"/>
          <a:stretch/>
        </p:blipFill>
        <p:spPr>
          <a:xfrm>
            <a:off x="6080650" y="941438"/>
            <a:ext cx="1649400" cy="1649400"/>
          </a:xfrm>
          <a:prstGeom prst="ellipse">
            <a:avLst/>
          </a:prstGeom>
        </p:spPr>
      </p:pic>
      <p:sp>
        <p:nvSpPr>
          <p:cNvPr id="973" name="Google Shape;973;p65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 was born in the Serengeti. He grew up riding zebras, hunting </a:t>
            </a:r>
            <a:r>
              <a:rPr lang="en"/>
              <a:t>wildebeests</a:t>
            </a:r>
            <a:r>
              <a:rPr lang="en"/>
              <a:t>, and scaring away poachers with mimic-elephant bellows. </a:t>
            </a:r>
            <a:endParaRPr/>
          </a:p>
        </p:txBody>
      </p:sp>
      <p:sp>
        <p:nvSpPr>
          <p:cNvPr id="974" name="Google Shape;974;p65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 Stanziano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President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75" name="Google Shape;975;p65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knows all coding languages and ALL math.</a:t>
            </a:r>
            <a:endParaRPr/>
          </a:p>
        </p:txBody>
      </p:sp>
      <p:sp>
        <p:nvSpPr>
          <p:cNvPr id="976" name="Google Shape;976;p65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Tillotson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CEO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77" name="Google Shape;977;p65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Jr. doesn’t come to class very much. That’s why you haven’t seen him before</a:t>
            </a:r>
            <a:r>
              <a:rPr lang="en"/>
              <a:t>.</a:t>
            </a:r>
            <a:endParaRPr/>
          </a:p>
        </p:txBody>
      </p:sp>
      <p:sp>
        <p:nvSpPr>
          <p:cNvPr id="978" name="Google Shape;978;p65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Jr.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Intern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79" name="Google Shape;979;p65"/>
          <p:cNvSpPr txBox="1"/>
          <p:nvPr>
            <p:ph type="title"/>
          </p:nvPr>
        </p:nvSpPr>
        <p:spPr>
          <a:xfrm>
            <a:off x="38100" y="151125"/>
            <a:ext cx="2635200" cy="435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IBM Plex Sans Medium"/>
                <a:ea typeface="IBM Plex Sans Medium"/>
                <a:cs typeface="IBM Plex Sans Medium"/>
                <a:sym typeface="IBM Plex Sans Medium"/>
              </a:rPr>
              <a:t>Meet the team</a:t>
            </a:r>
            <a:endParaRPr sz="21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980" name="Google Shape;980;p65" title="chris.jpg"/>
          <p:cNvPicPr preferRelativeResize="0"/>
          <p:nvPr/>
        </p:nvPicPr>
        <p:blipFill rotWithShape="1">
          <a:blip r:embed="rId4">
            <a:alphaModFix/>
          </a:blip>
          <a:srcRect b="0" l="0" r="0" t="-391"/>
          <a:stretch/>
        </p:blipFill>
        <p:spPr>
          <a:xfrm>
            <a:off x="3747300" y="918703"/>
            <a:ext cx="1649400" cy="165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1" name="Google Shape;981;p65" title="1000006244.jpg"/>
          <p:cNvPicPr preferRelativeResize="0"/>
          <p:nvPr/>
        </p:nvPicPr>
        <p:blipFill rotWithShape="1">
          <a:blip r:embed="rId5">
            <a:alphaModFix/>
          </a:blip>
          <a:srcRect b="18430" l="0" r="0" t="6404"/>
          <a:stretch/>
        </p:blipFill>
        <p:spPr>
          <a:xfrm>
            <a:off x="1127800" y="884900"/>
            <a:ext cx="1758600" cy="176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2" name="Google Shape;982;p65"/>
          <p:cNvSpPr/>
          <p:nvPr/>
        </p:nvSpPr>
        <p:spPr>
          <a:xfrm rot="1181745">
            <a:off x="1000353" y="770641"/>
            <a:ext cx="2013499" cy="1991018"/>
          </a:xfrm>
          <a:prstGeom prst="ellipse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3" name="Google Shape;983;p65"/>
          <p:cNvSpPr/>
          <p:nvPr/>
        </p:nvSpPr>
        <p:spPr>
          <a:xfrm rot="1181745">
            <a:off x="5898603" y="805991"/>
            <a:ext cx="2013499" cy="1991018"/>
          </a:xfrm>
          <a:prstGeom prst="ellipse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6"/>
          <p:cNvSpPr txBox="1"/>
          <p:nvPr>
            <p:ph type="title"/>
          </p:nvPr>
        </p:nvSpPr>
        <p:spPr>
          <a:xfrm>
            <a:off x="228600" y="695550"/>
            <a:ext cx="62016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of large mammals in the Serengeti</a:t>
            </a:r>
            <a:endParaRPr/>
          </a:p>
        </p:txBody>
      </p:sp>
      <p:sp>
        <p:nvSpPr>
          <p:cNvPr id="989" name="Google Shape;989;p66"/>
          <p:cNvSpPr txBox="1"/>
          <p:nvPr/>
        </p:nvSpPr>
        <p:spPr>
          <a:xfrm>
            <a:off x="530700" y="2348025"/>
            <a:ext cx="24078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Remote sensing</a:t>
            </a:r>
            <a:endParaRPr sz="20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90" name="Google Shape;990;p66"/>
          <p:cNvSpPr txBox="1"/>
          <p:nvPr/>
        </p:nvSpPr>
        <p:spPr>
          <a:xfrm>
            <a:off x="530700" y="4192475"/>
            <a:ext cx="3786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Need for </a:t>
            </a:r>
            <a:r>
              <a:rPr b="1" lang="en" sz="2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ground truth</a:t>
            </a:r>
            <a:endParaRPr b="1" sz="20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91" name="Google Shape;991;p66"/>
          <p:cNvSpPr txBox="1"/>
          <p:nvPr/>
        </p:nvSpPr>
        <p:spPr>
          <a:xfrm>
            <a:off x="530700" y="2963700"/>
            <a:ext cx="3021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Short-Aperture Radar (SAR) </a:t>
            </a:r>
            <a:endParaRPr sz="20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penetrates clouds</a:t>
            </a:r>
            <a:endParaRPr sz="20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992" name="Google Shape;9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501" y="1562375"/>
            <a:ext cx="2941774" cy="3263524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66"/>
          <p:cNvSpPr txBox="1"/>
          <p:nvPr/>
        </p:nvSpPr>
        <p:spPr>
          <a:xfrm>
            <a:off x="7075700" y="3371700"/>
            <a:ext cx="19413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Sora"/>
                <a:ea typeface="Sora"/>
                <a:cs typeface="Sora"/>
                <a:sym typeface="Sora"/>
              </a:rPr>
              <a:t>Remotely sensed large animals: wild horse / burro containment in Utah</a:t>
            </a:r>
            <a:endParaRPr b="1" sz="1200">
              <a:solidFill>
                <a:srgbClr val="EFEFEF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67" title="Grazing Animals Cro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84425" y="-2250975"/>
            <a:ext cx="18817402" cy="105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8"/>
          <p:cNvSpPr txBox="1"/>
          <p:nvPr>
            <p:ph idx="2" type="title"/>
          </p:nvPr>
        </p:nvSpPr>
        <p:spPr>
          <a:xfrm>
            <a:off x="1318500" y="228600"/>
            <a:ext cx="65070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(Goals)</a:t>
            </a:r>
            <a:endParaRPr/>
          </a:p>
        </p:txBody>
      </p:sp>
      <p:pic>
        <p:nvPicPr>
          <p:cNvPr id="1004" name="Google Shape;100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50" y="912025"/>
            <a:ext cx="3618550" cy="35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875" y="912025"/>
            <a:ext cx="1926926" cy="13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8"/>
          <p:cNvSpPr txBox="1"/>
          <p:nvPr/>
        </p:nvSpPr>
        <p:spPr>
          <a:xfrm>
            <a:off x="6242475" y="1101250"/>
            <a:ext cx="27660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Data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Specific animal positions, timestamps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Species associated with IDs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07" name="Google Shape;1007;p68"/>
          <p:cNvSpPr/>
          <p:nvPr/>
        </p:nvSpPr>
        <p:spPr>
          <a:xfrm>
            <a:off x="4089375" y="2467075"/>
            <a:ext cx="4919100" cy="2541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08" name="Google Shape;1008;p68"/>
          <p:cNvSpPr/>
          <p:nvPr/>
        </p:nvSpPr>
        <p:spPr>
          <a:xfrm>
            <a:off x="4149200" y="2534375"/>
            <a:ext cx="2046600" cy="2414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Queries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09" name="Google Shape;100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0813" y="2645850"/>
            <a:ext cx="1177262" cy="11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8"/>
          <p:cNvSpPr/>
          <p:nvPr/>
        </p:nvSpPr>
        <p:spPr>
          <a:xfrm>
            <a:off x="6287325" y="3939850"/>
            <a:ext cx="2564400" cy="1009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1" name="Google Shape;1011;p68"/>
          <p:cNvSpPr txBox="1"/>
          <p:nvPr/>
        </p:nvSpPr>
        <p:spPr>
          <a:xfrm>
            <a:off x="4261375" y="2914650"/>
            <a:ext cx="1547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Species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Wildebeest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Zebra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2" name="Google Shape;1012;p68"/>
          <p:cNvSpPr txBox="1"/>
          <p:nvPr/>
        </p:nvSpPr>
        <p:spPr>
          <a:xfrm>
            <a:off x="4298700" y="3513075"/>
            <a:ext cx="1383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Specific ID: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3" name="Google Shape;1013;p68"/>
          <p:cNvSpPr/>
          <p:nvPr/>
        </p:nvSpPr>
        <p:spPr>
          <a:xfrm>
            <a:off x="4376300" y="3841950"/>
            <a:ext cx="1592400" cy="269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(Enter)</a:t>
            </a:r>
            <a:endParaRPr sz="10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4" name="Google Shape;1014;p68"/>
          <p:cNvSpPr txBox="1"/>
          <p:nvPr/>
        </p:nvSpPr>
        <p:spPr>
          <a:xfrm>
            <a:off x="4298700" y="4111038"/>
            <a:ext cx="111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Location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5" name="Google Shape;1015;p68"/>
          <p:cNvSpPr txBox="1"/>
          <p:nvPr/>
        </p:nvSpPr>
        <p:spPr>
          <a:xfrm>
            <a:off x="4482825" y="4475950"/>
            <a:ext cx="665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Time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6" name="Google Shape;1016;p68"/>
          <p:cNvSpPr txBox="1"/>
          <p:nvPr/>
        </p:nvSpPr>
        <p:spPr>
          <a:xfrm>
            <a:off x="6352850" y="3971900"/>
            <a:ext cx="1472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Export options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7" name="Google Shape;1017;p68"/>
          <p:cNvSpPr/>
          <p:nvPr/>
        </p:nvSpPr>
        <p:spPr>
          <a:xfrm>
            <a:off x="6370113" y="4291225"/>
            <a:ext cx="545700" cy="156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Sora"/>
                <a:ea typeface="Sora"/>
                <a:cs typeface="Sora"/>
                <a:sym typeface="Sora"/>
              </a:rPr>
              <a:t>CSV</a:t>
            </a:r>
            <a:endParaRPr sz="6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8" name="Google Shape;1018;p68"/>
          <p:cNvSpPr/>
          <p:nvPr/>
        </p:nvSpPr>
        <p:spPr>
          <a:xfrm>
            <a:off x="6966775" y="4291225"/>
            <a:ext cx="585900" cy="156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Sora"/>
                <a:ea typeface="Sora"/>
                <a:cs typeface="Sora"/>
                <a:sym typeface="Sora"/>
              </a:rPr>
              <a:t>Shapefile</a:t>
            </a:r>
            <a:endParaRPr sz="6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9" name="Google Shape;1019;p68"/>
          <p:cNvSpPr/>
          <p:nvPr/>
        </p:nvSpPr>
        <p:spPr>
          <a:xfrm>
            <a:off x="7600825" y="4291225"/>
            <a:ext cx="585900" cy="156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Sora"/>
                <a:ea typeface="Sora"/>
                <a:cs typeface="Sora"/>
                <a:sym typeface="Sora"/>
              </a:rPr>
              <a:t>GeoJson</a:t>
            </a:r>
            <a:endParaRPr sz="6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0" name="Google Shape;1020;p68"/>
          <p:cNvSpPr/>
          <p:nvPr/>
        </p:nvSpPr>
        <p:spPr>
          <a:xfrm>
            <a:off x="8234863" y="4291225"/>
            <a:ext cx="545700" cy="156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Sora"/>
                <a:ea typeface="Sora"/>
                <a:cs typeface="Sora"/>
                <a:sym typeface="Sora"/>
              </a:rPr>
              <a:t>PNG</a:t>
            </a:r>
            <a:endParaRPr sz="6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1" name="Google Shape;1021;p68"/>
          <p:cNvSpPr/>
          <p:nvPr/>
        </p:nvSpPr>
        <p:spPr>
          <a:xfrm>
            <a:off x="4513788" y="4744425"/>
            <a:ext cx="504300" cy="156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(Enter)</a:t>
            </a:r>
            <a:endParaRPr sz="6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2" name="Google Shape;1022;p68"/>
          <p:cNvSpPr/>
          <p:nvPr/>
        </p:nvSpPr>
        <p:spPr>
          <a:xfrm>
            <a:off x="4505363" y="4379850"/>
            <a:ext cx="545700" cy="156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(Enter)</a:t>
            </a:r>
            <a:endParaRPr sz="6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3" name="Google Shape;1023;p68"/>
          <p:cNvSpPr/>
          <p:nvPr/>
        </p:nvSpPr>
        <p:spPr>
          <a:xfrm>
            <a:off x="5176775" y="4575725"/>
            <a:ext cx="665400" cy="336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(Select on Calendar)</a:t>
            </a:r>
            <a:endParaRPr sz="6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4" name="Google Shape;1024;p68"/>
          <p:cNvSpPr/>
          <p:nvPr/>
        </p:nvSpPr>
        <p:spPr>
          <a:xfrm>
            <a:off x="5176775" y="4205350"/>
            <a:ext cx="665400" cy="336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(Select on Map)</a:t>
            </a:r>
            <a:endParaRPr sz="6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5" name="Google Shape;1025;p68"/>
          <p:cNvSpPr/>
          <p:nvPr/>
        </p:nvSpPr>
        <p:spPr>
          <a:xfrm>
            <a:off x="6240250" y="2737500"/>
            <a:ext cx="1312500" cy="1104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Sora"/>
                <a:ea typeface="Sora"/>
                <a:cs typeface="Sora"/>
                <a:sym typeface="Sora"/>
              </a:rPr>
              <a:t>Query latest data </a:t>
            </a:r>
            <a:endParaRPr b="1" sz="8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Sora"/>
                <a:ea typeface="Sora"/>
                <a:cs typeface="Sora"/>
                <a:sym typeface="Sora"/>
              </a:rPr>
              <a:t>Last date:  </a:t>
            </a:r>
            <a:r>
              <a:rPr i="1" lang="en" sz="800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YYYY-MM-DD HH:MM:SS</a:t>
            </a:r>
            <a:endParaRPr i="1" sz="800">
              <a:solidFill>
                <a:srgbClr val="999999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ra"/>
                <a:ea typeface="Sora"/>
                <a:cs typeface="Sora"/>
                <a:sym typeface="Sora"/>
              </a:rPr>
              <a:t>Recommended: (1x month)</a:t>
            </a:r>
            <a:endParaRPr sz="8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9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Source dataset periodically updates, so will ours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31" name="Google Shape;1031;p69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Formatting of data into usable formats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32" name="Google Shape;1032;p69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Eliminate problem of data </a:t>
            </a:r>
            <a:r>
              <a:rPr i="1"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disappearing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33" name="Google Shape;1033;p69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69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our project addresses this</a:t>
            </a:r>
            <a:endParaRPr/>
          </a:p>
        </p:txBody>
      </p:sp>
      <p:sp>
        <p:nvSpPr>
          <p:cNvPr id="1035" name="Google Shape;1035;p69"/>
          <p:cNvSpPr/>
          <p:nvPr/>
        </p:nvSpPr>
        <p:spPr>
          <a:xfrm flipH="1" rot="10800000">
            <a:off x="3820750" y="1627625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0"/>
          <p:cNvSpPr txBox="1"/>
          <p:nvPr>
            <p:ph type="title"/>
          </p:nvPr>
        </p:nvSpPr>
        <p:spPr>
          <a:xfrm>
            <a:off x="3720025" y="1709075"/>
            <a:ext cx="1665300" cy="22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BM Plex Sans"/>
                <a:ea typeface="IBM Plex Sans"/>
                <a:cs typeface="IBM Plex Sans"/>
                <a:sym typeface="IBM Plex Sans"/>
              </a:rPr>
              <a:t>ALL operations through launched dashboard buttons:</a:t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(although suggested for primary researcher to also regularly push to GitHub)</a:t>
            </a:r>
            <a:endParaRPr sz="1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41" name="Google Shape;1041;p70"/>
          <p:cNvSpPr txBox="1"/>
          <p:nvPr>
            <p:ph idx="5" type="title"/>
          </p:nvPr>
        </p:nvSpPr>
        <p:spPr>
          <a:xfrm>
            <a:off x="108300" y="1168075"/>
            <a:ext cx="3469200" cy="351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Human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Involvement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0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our project addresses this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0"/>
          <p:cNvSpPr/>
          <p:nvPr/>
        </p:nvSpPr>
        <p:spPr>
          <a:xfrm flipH="1" rot="10800000">
            <a:off x="3820750" y="1627625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4" name="Google Shape;1044;p70"/>
          <p:cNvSpPr txBox="1"/>
          <p:nvPr>
            <p:ph type="title"/>
          </p:nvPr>
        </p:nvSpPr>
        <p:spPr>
          <a:xfrm>
            <a:off x="5415350" y="1754075"/>
            <a:ext cx="2654700" cy="22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Medium"/>
              <a:buChar char="●"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Scrape latest data</a:t>
            </a:r>
            <a:endParaRPr sz="1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Medium"/>
              <a:buChar char="●"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Queries</a:t>
            </a:r>
            <a:endParaRPr sz="1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Medium"/>
              <a:buChar char="●"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Visualization</a:t>
            </a:r>
            <a:endParaRPr sz="1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BM Plex Sans Medium"/>
              <a:buChar char="●"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Formatting</a:t>
            </a:r>
            <a:endParaRPr sz="12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1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Launchable Dashboard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50" name="Google Shape;1050;p71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Medium"/>
                <a:ea typeface="IBM Plex Sans Medium"/>
                <a:cs typeface="IBM Plex Sans Medium"/>
                <a:sym typeface="IBM Plex Sans Medium"/>
              </a:rPr>
              <a:t>Updating database to be accessed (push on GitHub) by trusted users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51" name="Google Shape;1051;p71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Reproducibility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1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our project addresses this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71"/>
          <p:cNvSpPr/>
          <p:nvPr/>
        </p:nvSpPr>
        <p:spPr>
          <a:xfrm flipH="1" rot="10800000">
            <a:off x="3820750" y="1627625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